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805" r:id="rId3"/>
    <p:sldId id="829" r:id="rId4"/>
    <p:sldId id="831" r:id="rId5"/>
    <p:sldId id="268" r:id="rId6"/>
    <p:sldId id="832" r:id="rId7"/>
    <p:sldId id="811" r:id="rId8"/>
    <p:sldId id="828" r:id="rId9"/>
    <p:sldId id="827" r:id="rId10"/>
    <p:sldId id="826" r:id="rId11"/>
    <p:sldId id="807" r:id="rId12"/>
    <p:sldId id="822" r:id="rId13"/>
    <p:sldId id="809" r:id="rId14"/>
    <p:sldId id="815" r:id="rId15"/>
    <p:sldId id="825" r:id="rId16"/>
    <p:sldId id="824" r:id="rId17"/>
    <p:sldId id="823" r:id="rId18"/>
    <p:sldId id="834" r:id="rId19"/>
    <p:sldId id="835" r:id="rId20"/>
    <p:sldId id="836" r:id="rId21"/>
    <p:sldId id="837" r:id="rId22"/>
    <p:sldId id="839" r:id="rId23"/>
    <p:sldId id="840" r:id="rId24"/>
    <p:sldId id="2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D79"/>
    <a:srgbClr val="F7CC15"/>
    <a:srgbClr val="785147"/>
    <a:srgbClr val="0DC98B"/>
    <a:srgbClr val="81B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FF028-06C3-47AF-9E9F-41151621FBF7}" v="2" dt="2021-09-20T03:06:38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C6477-DA7A-4BC9-A554-AD6FE25015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96AA0-18D0-4738-8734-CEF6D9712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4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96AA0-18D0-4738-8734-CEF6D97124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3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7E6-7B63-2240-BB94-0DEC98E76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F861B-BF79-C245-AD8A-D1DEEEA90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E80C-EDBC-F44C-8D33-8D84D576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C305A-7FA5-4D35-9904-1B1348CCFD0F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C1A04-93B3-C44B-9AC8-B769085D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17E66-BB5F-4C40-BF2E-CF7E0DC9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6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0528-DB59-2249-BA1A-10DC30D1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E6711-1E18-4E46-B0DF-779F80B8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3EBF-6AEF-4470-A3C8-372E860602EC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ADFD0-F2BA-9148-8072-0DE26E33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31D2-CCAB-A148-95B0-D68E4B1E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C8465-9BFD-EC48-AB3B-5E2C1E300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D9D2-2655-4CB0-B5F9-1AE77D7EDA04}" type="datetime1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32453-95AA-5A4F-B01B-D3B65E70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8D3A8-066F-6540-8F1F-D29730E8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42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A4DE-85CE-DE45-8A11-D101C398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07AB2-AAAD-A04C-851A-F1B374AB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53098-6934-6343-874E-C842DD72D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FD9D6-1CB4-C042-BCC7-31D27C492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CF0D-E5B2-4844-903D-6EF2B0B95839}" type="datetime1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FE069-DB02-B346-9ED3-2B8DE5CE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47919-197D-E744-BAFB-423E1EA7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2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BBA2-6723-E74C-972B-8CE6A6A8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B4221-B978-E044-A0D1-87AEA47B3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D80D0-FF9B-9745-BA47-7E015D306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FE4AC-2A54-B14D-90C6-60E0C8EE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2B53-CC56-49E2-ADC6-01BB3182F0AC}" type="datetime1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F3DAC-0EB6-0F4E-A3B3-E67A98C5E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8B6A8-C90C-2E46-854A-AD55DDDB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2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2801-1AF1-0340-A94E-D7D60112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1B8D5-85A4-DF4B-A2DB-4AD32C8A1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6AE15-2C57-894B-A7CC-D32011B5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6119F-8E1C-4AF2-996D-CE7498CE1BFB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BE3C-4D88-5B47-91C3-B1C29BB2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BFB8-62E0-AE43-BF3C-817C2DA0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07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AE651-5E35-434D-BA51-4CA9308C0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5E63A-E6FB-3341-AFF9-AF84B8D41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EEC6F-C7BC-754D-8FB4-B936D86C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458C-DB3E-4102-B69A-988816C80E96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44483-7619-3E49-B0ED-08B6A974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F85F8-3F80-A542-82C3-E21DE240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3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4EBD4-D552-44D3-8FBB-799566074700}"/>
              </a:ext>
            </a:extLst>
          </p:cNvPr>
          <p:cNvCxnSpPr>
            <a:cxnSpLocks/>
          </p:cNvCxnSpPr>
          <p:nvPr userDrawn="1"/>
        </p:nvCxnSpPr>
        <p:spPr>
          <a:xfrm>
            <a:off x="0" y="890650"/>
            <a:ext cx="9832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BE27709A-4AE1-460E-8034-EF7733423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0715" y="600802"/>
            <a:ext cx="1391270" cy="289848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DD5B6B-EE1D-440D-B442-0A8135F7DB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928" y="374904"/>
            <a:ext cx="9304337" cy="530225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latin typeface="Archia DemiBold" panose="02000503000000020004"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4664D8-4746-4495-8B3A-BBF90B85F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928" y="1225550"/>
            <a:ext cx="10240772" cy="3968750"/>
          </a:xfrm>
        </p:spPr>
        <p:txBody>
          <a:bodyPr>
            <a:normAutofit/>
          </a:bodyPr>
          <a:lstStyle>
            <a:lvl1pPr>
              <a:defRPr sz="1600">
                <a:latin typeface="Roboto Light" panose="02000000000000000000"/>
              </a:defRPr>
            </a:lvl1pPr>
            <a:lvl2pPr>
              <a:defRPr sz="1600">
                <a:latin typeface="Roboto Light" panose="02000000000000000000"/>
              </a:defRPr>
            </a:lvl2pPr>
            <a:lvl3pPr>
              <a:defRPr sz="1600">
                <a:latin typeface="Roboto Light" panose="02000000000000000000"/>
              </a:defRPr>
            </a:lvl3pPr>
            <a:lvl4pPr>
              <a:defRPr sz="1600">
                <a:latin typeface="Roboto Light" panose="02000000000000000000"/>
              </a:defRPr>
            </a:lvl4pPr>
            <a:lvl5pPr>
              <a:defRPr sz="1600">
                <a:latin typeface="Roboto Light" panose="0200000000000000000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C1AF2A78-9966-408C-A6F9-0FFCA3D013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28" y="6483095"/>
            <a:ext cx="7254110" cy="178689"/>
          </a:xfrm>
        </p:spPr>
        <p:txBody>
          <a:bodyPr>
            <a:noAutofit/>
          </a:bodyPr>
          <a:lstStyle>
            <a:lvl1pPr marL="0" indent="0">
              <a:buNone/>
              <a:defRPr sz="1000">
                <a:latin typeface="Roboto Light" panose="02000000000000000000"/>
              </a:defRPr>
            </a:lvl1pPr>
            <a:lvl2pPr>
              <a:defRPr sz="1600">
                <a:latin typeface="Roboto Light" panose="02000000000000000000"/>
              </a:defRPr>
            </a:lvl2pPr>
            <a:lvl3pPr>
              <a:defRPr sz="1600">
                <a:latin typeface="Roboto Light" panose="02000000000000000000"/>
              </a:defRPr>
            </a:lvl3pPr>
            <a:lvl4pPr>
              <a:defRPr sz="1600">
                <a:latin typeface="Roboto Light" panose="02000000000000000000"/>
              </a:defRPr>
            </a:lvl4pPr>
            <a:lvl5pPr>
              <a:defRPr sz="1600">
                <a:latin typeface="Roboto Light" panose="02000000000000000000"/>
              </a:defRPr>
            </a:lvl5pPr>
          </a:lstStyle>
          <a:p>
            <a:pPr lvl="0"/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5F52765-A6CE-4022-96A5-E03F3A10A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45167" y="6483095"/>
            <a:ext cx="2876818" cy="178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Roboto Light" panose="02000000000000000000"/>
              </a:defRPr>
            </a:lvl1pPr>
          </a:lstStyle>
          <a:p>
            <a:r>
              <a:rPr lang="en-US"/>
              <a:t> Confidential | </a:t>
            </a:r>
            <a:fld id="{7F67130F-58CE-5248-8E74-8F83D370F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8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7CC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50C5DF-9FF1-A84F-8E2A-2956D5C74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786948" cy="49757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29D81E-0D8F-2A4D-8537-C5DC1C67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66294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chia DemiBold" panose="02000503000000020004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9B15F0-689C-8B47-9B1A-A4F0033E0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479675"/>
            <a:ext cx="66294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atin typeface="Archia" panose="0200050300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[Confidential]</a:t>
            </a:r>
            <a:endParaRPr lang="en-VN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AE7644-BBE5-1144-A364-90BC3176B4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1852" y="5913910"/>
            <a:ext cx="1900133" cy="395861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E22FD8F-14F0-4F27-81D9-CF19847F35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909661"/>
            <a:ext cx="3059113" cy="40011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" panose="02000503000000020004" pitchFamily="2" charset="77"/>
                <a:ea typeface="+mn-ea"/>
                <a:cs typeface="+mn-cs"/>
              </a:rPr>
              <a:t>Date </a:t>
            </a:r>
            <a:r>
              <a:rPr kumimoji="0" lang="en-VN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 DemiBold" panose="02000503000000020004" pitchFamily="2" charset="77"/>
                <a:ea typeface="+mn-ea"/>
                <a:cs typeface="+mn-cs"/>
              </a:rPr>
              <a:t>01.01.2020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" panose="02000503000000020004" pitchFamily="2" charset="77"/>
                <a:ea typeface="+mn-ea"/>
                <a:cs typeface="+mn-cs"/>
              </a:rPr>
              <a:t>Location </a:t>
            </a:r>
            <a:r>
              <a:rPr kumimoji="0" lang="en-VN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 DemiBold" panose="02000503000000020004" pitchFamily="2" charset="77"/>
                <a:ea typeface="+mn-ea"/>
                <a:cs typeface="+mn-cs"/>
              </a:rPr>
              <a:t>V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 DemiBold" panose="02000503000000020004" pitchFamily="2" charset="77"/>
                <a:ea typeface="+mn-ea"/>
                <a:cs typeface="+mn-cs"/>
              </a:rPr>
              <a:t>UI</a:t>
            </a:r>
            <a:r>
              <a:rPr kumimoji="0" lang="en-VN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 DemiBold" panose="02000503000000020004" pitchFamily="2" charset="77"/>
                <a:ea typeface="+mn-ea"/>
                <a:cs typeface="+mn-cs"/>
              </a:rPr>
              <a:t> Vietnam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B38769-FD2C-F34C-A6D3-972B4515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29D81E-0D8F-2A4D-8537-C5DC1C67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1300" y="0"/>
            <a:ext cx="66294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 i="0">
                <a:solidFill>
                  <a:schemeClr val="bg1"/>
                </a:solidFill>
                <a:latin typeface="Archia DemiBold" panose="02000503000000020004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9B15F0-689C-8B47-9B1A-A4F0033E0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81300" y="2479675"/>
            <a:ext cx="66294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Archia" panose="0200050300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[Confidential]</a:t>
            </a:r>
            <a:endParaRPr lang="en-VN"/>
          </a:p>
        </p:txBody>
      </p:sp>
      <p:pic>
        <p:nvPicPr>
          <p:cNvPr id="10" name="Picture 9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2F5778CF-D2A6-D54C-BA24-A051D3AA9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45933" y="5913910"/>
            <a:ext cx="1900133" cy="39586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DD00A-C9B7-4811-8139-FCD05D4863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2943" y="4227512"/>
            <a:ext cx="3186112" cy="39687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buNone/>
              <a:defRPr sz="1000">
                <a:latin typeface="Archia DemiBold" panose="02000503000000020004"/>
              </a:defRPr>
            </a:lvl1pPr>
          </a:lstStyle>
          <a:p>
            <a:pPr algn="ctr"/>
            <a:r>
              <a:rPr lang="en-VN" sz="1000" b="0" i="0">
                <a:latin typeface="Archia" panose="02000503000000020004" pitchFamily="2" charset="77"/>
              </a:rPr>
              <a:t>Date </a:t>
            </a:r>
            <a:r>
              <a:rPr lang="en-VN" sz="1000" b="1" i="0">
                <a:latin typeface="Archia DemiBold" panose="02000503000000020004" pitchFamily="2" charset="77"/>
              </a:rPr>
              <a:t>01.01.2020</a:t>
            </a:r>
          </a:p>
          <a:p>
            <a:pPr algn="ctr"/>
            <a:r>
              <a:rPr lang="en-VN" sz="1000" b="0" i="0">
                <a:latin typeface="Archia" panose="02000503000000020004" pitchFamily="2" charset="77"/>
              </a:rPr>
              <a:t>Location </a:t>
            </a:r>
            <a:r>
              <a:rPr lang="en-VN" sz="1000" b="1" i="0">
                <a:latin typeface="Archia DemiBold" panose="02000503000000020004" pitchFamily="2" charset="77"/>
              </a:rPr>
              <a:t>V</a:t>
            </a:r>
            <a:r>
              <a:rPr lang="en-US" sz="1000" b="1" i="0">
                <a:latin typeface="Archia DemiBold" panose="02000503000000020004" pitchFamily="2" charset="77"/>
              </a:rPr>
              <a:t>UI</a:t>
            </a:r>
            <a:r>
              <a:rPr lang="en-VN" sz="1000" b="1" i="0">
                <a:latin typeface="Archia DemiBold" panose="02000503000000020004" pitchFamily="2" charset="77"/>
              </a:rPr>
              <a:t> Vietnam</a:t>
            </a:r>
          </a:p>
        </p:txBody>
      </p:sp>
    </p:spTree>
    <p:extLst>
      <p:ext uri="{BB962C8B-B14F-4D97-AF65-F5344CB8AC3E}">
        <p14:creationId xmlns:p14="http://schemas.microsoft.com/office/powerpoint/2010/main" val="2106212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29D81E-0D8F-2A4D-8537-C5DC1C67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34" y="2379644"/>
            <a:ext cx="6629400" cy="355862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7000" b="1" i="0">
                <a:solidFill>
                  <a:srgbClr val="F7CC15"/>
                </a:solidFill>
                <a:latin typeface="Archia DemiBold" panose="02000503000000020004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9B15F0-689C-8B47-9B1A-A4F0033E0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34" y="6030339"/>
            <a:ext cx="6629400" cy="491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atin typeface="Archia" panose="0200050300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[Confidential]</a:t>
            </a:r>
            <a:endParaRPr lang="en-VN"/>
          </a:p>
        </p:txBody>
      </p:sp>
      <p:pic>
        <p:nvPicPr>
          <p:cNvPr id="10" name="Picture 9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2F5778CF-D2A6-D54C-BA24-A051D3AA9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034" y="702932"/>
            <a:ext cx="1900133" cy="395861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17009815-6235-A445-B06E-70C27FFBB6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69434" y="2132682"/>
            <a:ext cx="4725318" cy="4725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D8354A-090A-414D-98D3-E7030C756EDB}"/>
              </a:ext>
            </a:extLst>
          </p:cNvPr>
          <p:cNvSpPr txBox="1"/>
          <p:nvPr userDrawn="1"/>
        </p:nvSpPr>
        <p:spPr>
          <a:xfrm>
            <a:off x="8611380" y="702932"/>
            <a:ext cx="294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VN" sz="1000" b="0" i="0">
                <a:latin typeface="Archia" panose="02000503000000020004" pitchFamily="2" charset="77"/>
              </a:rPr>
              <a:t>Date </a:t>
            </a:r>
            <a:r>
              <a:rPr lang="en-VN" sz="1000" b="1" i="0">
                <a:latin typeface="Archia DemiBold" panose="02000503000000020004" pitchFamily="2" charset="77"/>
              </a:rPr>
              <a:t>01.01.2020</a:t>
            </a:r>
          </a:p>
          <a:p>
            <a:pPr algn="r"/>
            <a:r>
              <a:rPr lang="en-VN" sz="1000" b="0" i="0">
                <a:latin typeface="Archia" panose="02000503000000020004" pitchFamily="2" charset="77"/>
              </a:rPr>
              <a:t>Location </a:t>
            </a:r>
            <a:r>
              <a:rPr lang="en-VN" sz="1000" b="1" i="0">
                <a:latin typeface="Archia DemiBold" panose="02000503000000020004" pitchFamily="2" charset="77"/>
              </a:rPr>
              <a:t>V</a:t>
            </a:r>
            <a:r>
              <a:rPr lang="en-US" sz="1000" b="1" i="0">
                <a:latin typeface="Archia DemiBold" panose="02000503000000020004" pitchFamily="2" charset="77"/>
              </a:rPr>
              <a:t>UI</a:t>
            </a:r>
            <a:r>
              <a:rPr lang="en-VN" sz="1000" b="1" i="0">
                <a:latin typeface="Archia DemiBold" panose="02000503000000020004" pitchFamily="2" charset="77"/>
              </a:rPr>
              <a:t> Vietnam</a:t>
            </a:r>
          </a:p>
        </p:txBody>
      </p:sp>
    </p:spTree>
    <p:extLst>
      <p:ext uri="{BB962C8B-B14F-4D97-AF65-F5344CB8AC3E}">
        <p14:creationId xmlns:p14="http://schemas.microsoft.com/office/powerpoint/2010/main" val="205657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6CAB-8B07-CC4F-B3EB-AAE044428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110744"/>
            <a:ext cx="66294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rgbClr val="F7CC15"/>
                </a:solidFill>
                <a:latin typeface="Archia DemiBold" panose="02000503000000020004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08800-F76A-1341-9175-6496A4EBF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590419"/>
            <a:ext cx="66294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atin typeface="Archia" panose="0200050300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6BBC3-49D1-4346-A4B4-635E46A2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Archia Light" panose="02000503000000020004" pitchFamily="2" charset="77"/>
              </a:defRPr>
            </a:lvl1pPr>
          </a:lstStyle>
          <a:p>
            <a:fld id="{7BBE7E21-9723-F945-906B-DBF5CFBA77A2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12" name="Picture 11" descr="A picture containing food, clock&#10;&#10;Description automatically generated">
            <a:extLst>
              <a:ext uri="{FF2B5EF4-FFF2-40B4-BE49-F238E27FC236}">
                <a16:creationId xmlns:a16="http://schemas.microsoft.com/office/drawing/2014/main" id="{D1F54F64-14EB-CF44-AEEC-2BB7FAF34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156" y="372489"/>
            <a:ext cx="1408629" cy="1408629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31A405-8AA3-E44E-A514-C9EFD73B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Archia" panose="02000503000000020004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B0ECA-64FE-46A0-969E-759498B1D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11375"/>
            <a:ext cx="6629400" cy="751898"/>
          </a:xfrm>
        </p:spPr>
        <p:txBody>
          <a:bodyPr>
            <a:noAutofit/>
          </a:bodyPr>
          <a:lstStyle>
            <a:lvl1pPr marL="0" indent="0">
              <a:buNone/>
              <a:defRPr sz="4800" b="1">
                <a:solidFill>
                  <a:srgbClr val="F65D79"/>
                </a:solidFill>
                <a:latin typeface="Archia DemiBold" panose="02000503000000020004"/>
              </a:defRPr>
            </a:lvl1pPr>
          </a:lstStyle>
          <a:p>
            <a:pPr lvl="0"/>
            <a:endParaRPr lang="en-US"/>
          </a:p>
        </p:txBody>
      </p:sp>
      <p:pic>
        <p:nvPicPr>
          <p:cNvPr id="4" name="Picture 3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C15F2D1-DD83-4008-A7C7-A03C90E24C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0715" y="600802"/>
            <a:ext cx="1391270" cy="2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302E-F784-9140-9436-D71224A1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A07BD-C261-ED4B-A14C-C6AC2812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AA5FB-8313-4F42-A270-F551DBBA4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19C5-DBB3-4D50-9C69-C6CCC157403D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8BA57-0D27-6449-B8C7-8B53C846D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04FF-6759-3A4B-AAE4-4F4F7310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0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CB45-D896-024C-BE89-5C513B40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47C62-0526-2147-B684-E8491C1CD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4FFEC-949A-D84D-81B4-EBB6B9AF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4E809-F966-4087-849F-C72208C72D15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A6D5D-738D-AC46-9E99-8AE56796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BD6C4-1997-3845-8948-9E5C93F7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0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043E-A09B-FC4A-832F-A5DE4ABE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1BBFF-54A2-694E-82D3-5583D02F5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6AD33-2ECA-9F45-B430-FC4F0A6DA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B2855-E9D3-DC4C-8C72-D8D2AE00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43D1-B0B4-492E-943C-8EEB62A8F410}" type="datetime1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9820A-1DF1-CB41-B0A6-6BABB6D2F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39414-DB46-BB48-AA79-AD3C25E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4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4D8F-7CB1-9342-BAFD-8F669FF2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CEA71-0099-3A42-AFBC-BD12EDC1D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1168-3206-FA44-8B03-3B4425482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C0563-A063-C244-959C-2C525E2D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6F7B3-0287-C14C-9C40-9C37E2A78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D7508-3C70-DC40-90BF-88ABD3D3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2A54-DC88-4C9A-9886-EA2E7C63D19C}" type="datetime1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AA048-67A5-7946-B1BA-C9EBA4F2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06E27-07E9-B944-A946-77BBB587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6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E8766F-4D22-EC40-9FCC-1ABC9889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18C56-E354-8546-BC09-ABD452DDC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8FE2A-A8AF-CF46-97E7-780EF0BF6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2A03A-37D5-471E-8896-976196692DBD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F46B2-A4C2-8841-8F81-AB797FED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0732C-99E2-CE49-A09A-6913AF49C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7130F-58CE-5248-8E74-8F83D370F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1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3" r:id="rId4"/>
    <p:sldLayoutId id="2147483665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ml-css-course-master/final/09-Omnifood-Optimizations/myworkmap.html" TargetMode="Externa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C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0814CD-B979-F543-8B8E-D1CC48724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785290" cy="4974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9C892D-FB2A-3147-8686-6BAC35BBD3BA}"/>
              </a:ext>
            </a:extLst>
          </p:cNvPr>
          <p:cNvSpPr txBox="1"/>
          <p:nvPr/>
        </p:nvSpPr>
        <p:spPr>
          <a:xfrm>
            <a:off x="2219567" y="1767006"/>
            <a:ext cx="77528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>
                <a:solidFill>
                  <a:schemeClr val="bg1"/>
                </a:solidFill>
                <a:latin typeface="Archia DemiBold" panose="02000503000000020004" pitchFamily="2" charset="77"/>
              </a:rPr>
              <a:t>Weekly Review</a:t>
            </a:r>
          </a:p>
          <a:p>
            <a:pPr algn="ctr"/>
            <a:r>
              <a:rPr lang="en-US" sz="7000" b="1">
                <a:solidFill>
                  <a:schemeClr val="bg1"/>
                </a:solidFill>
                <a:latin typeface="Archia DemiBold" panose="02000503000000020004" pitchFamily="2" charset="77"/>
              </a:rPr>
              <a:t>Week 1</a:t>
            </a:r>
          </a:p>
          <a:p>
            <a:pPr algn="ctr"/>
            <a:r>
              <a:rPr lang="en-US" sz="7000" b="1">
                <a:solidFill>
                  <a:schemeClr val="bg1"/>
                </a:solidFill>
                <a:latin typeface="Archia DemiBold" panose="02000503000000020004" pitchFamily="2" charset="77"/>
              </a:rPr>
              <a:t>Huỳnh Minh Thắng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0B188-7CE0-4D4F-B465-5F4275F34601}"/>
              </a:ext>
            </a:extLst>
          </p:cNvPr>
          <p:cNvSpPr txBox="1"/>
          <p:nvPr/>
        </p:nvSpPr>
        <p:spPr>
          <a:xfrm>
            <a:off x="570015" y="5724997"/>
            <a:ext cx="6341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chia" panose="02000503000000020004"/>
                <a:ea typeface="Roboto Light" panose="02000000000000000000" pitchFamily="2" charset="0"/>
              </a:rPr>
              <a:t>Date </a:t>
            </a:r>
            <a:r>
              <a:rPr lang="en-US" sz="1200" b="1">
                <a:latin typeface="Archia" panose="02000503000000020004"/>
                <a:ea typeface="Roboto" panose="02000000000000000000" pitchFamily="2" charset="0"/>
              </a:rPr>
              <a:t>15.07.2022</a:t>
            </a:r>
          </a:p>
          <a:p>
            <a:r>
              <a:rPr lang="en-US" sz="1200">
                <a:latin typeface="Archia" panose="02000503000000020004"/>
                <a:ea typeface="Roboto Light" panose="02000000000000000000" pitchFamily="2" charset="0"/>
              </a:rPr>
              <a:t>Location </a:t>
            </a:r>
            <a:r>
              <a:rPr lang="en-US" sz="1200" b="1">
                <a:latin typeface="Archia" panose="02000503000000020004"/>
                <a:ea typeface="Roboto" panose="02000000000000000000" pitchFamily="2" charset="0"/>
              </a:rPr>
              <a:t>VIG Office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32D085-C454-FA4D-82A6-74CAB5E0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852" y="5913910"/>
            <a:ext cx="1900133" cy="39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74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000">
                <a:solidFill>
                  <a:srgbClr val="F65D79"/>
                </a:solidFill>
              </a:rPr>
              <a:t>2. c. Thuộc tính (Attributes)</a:t>
            </a:r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E6A596A1-6F2F-94AF-EA38-A4EF2149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30" y="1850081"/>
            <a:ext cx="11712539" cy="31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3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9D5CAE-BC1D-48DF-945C-5E8996190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458" y="2413832"/>
            <a:ext cx="11192838" cy="3807170"/>
          </a:xfrm>
        </p:spPr>
        <p:txBody>
          <a:bodyPr>
            <a:normAutofit fontScale="90000"/>
          </a:bodyPr>
          <a:lstStyle/>
          <a:p>
            <a:r>
              <a:rPr lang="en-US"/>
              <a:t>- Đóng vai trò chính trong việc căn chỉnh, thêm màu sắc, hiệu ứng.</a:t>
            </a:r>
            <a:br>
              <a:rPr lang="en-US"/>
            </a:br>
            <a:br>
              <a:rPr lang="en-US"/>
            </a:br>
            <a:r>
              <a:rPr lang="en-US"/>
              <a:t>- Kết hợp HTML/CSS sẽ tạo ra những trang web bắt mắt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3A306-E97C-46DE-B140-D45B3F247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5758" y="986319"/>
            <a:ext cx="6629400" cy="616450"/>
          </a:xfrm>
        </p:spPr>
        <p:txBody>
          <a:bodyPr/>
          <a:lstStyle/>
          <a:p>
            <a:r>
              <a:rPr lang="en-US" sz="4000"/>
              <a:t>3. CSS</a:t>
            </a:r>
          </a:p>
        </p:txBody>
      </p:sp>
    </p:spTree>
    <p:extLst>
      <p:ext uri="{BB962C8B-B14F-4D97-AF65-F5344CB8AC3E}">
        <p14:creationId xmlns:p14="http://schemas.microsoft.com/office/powerpoint/2010/main" val="134935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3A306-E97C-46DE-B140-D45B3F247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5758" y="986319"/>
            <a:ext cx="6629400" cy="616450"/>
          </a:xfrm>
        </p:spPr>
        <p:txBody>
          <a:bodyPr/>
          <a:lstStyle/>
          <a:p>
            <a:r>
              <a:rPr lang="en-US" sz="4000"/>
              <a:t>3.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806B5-E6CC-F2A5-4865-98E02612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57" y="1602769"/>
            <a:ext cx="9345286" cy="51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2BF7-0BC5-72B9-1759-054BBC9BF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6355F-FCA1-B035-1274-85AFD45C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7E21-9723-F945-906B-DBF5CFBA77A2}" type="slidenum">
              <a:rPr lang="en-VN" smtClean="0"/>
              <a:pPr/>
              <a:t>13</a:t>
            </a:fld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4C8BB-C231-E061-1C22-E48761C7A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416B4-A952-E810-CBF3-C7099A01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6270"/>
            <a:ext cx="12192001" cy="53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75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3A306-E97C-46DE-B140-D45B3F247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1373" y="981218"/>
            <a:ext cx="8911976" cy="751898"/>
          </a:xfrm>
        </p:spPr>
        <p:txBody>
          <a:bodyPr/>
          <a:lstStyle/>
          <a:p>
            <a:r>
              <a:rPr lang="vi-VN" sz="4000"/>
              <a:t>4</a:t>
            </a:r>
            <a:r>
              <a:rPr lang="en-US" sz="4000"/>
              <a:t>. Các </a:t>
            </a:r>
            <a:r>
              <a:rPr lang="vi-VN" sz="4000"/>
              <a:t>phần quan trọng trong CSS</a:t>
            </a:r>
            <a:endParaRPr lang="en-US" sz="4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5580D8-1C5C-E3AD-C9F0-079B497C9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373" y="2678986"/>
            <a:ext cx="10751050" cy="2153032"/>
          </a:xfrm>
        </p:spPr>
        <p:txBody>
          <a:bodyPr>
            <a:normAutofit fontScale="90000"/>
          </a:bodyPr>
          <a:lstStyle/>
          <a:p>
            <a:r>
              <a:rPr lang="vi-VN"/>
              <a:t>a. Position</a:t>
            </a:r>
            <a:br>
              <a:rPr lang="vi-VN"/>
            </a:br>
            <a:r>
              <a:rPr lang="vi-VN"/>
              <a:t>b. </a:t>
            </a:r>
            <a:r>
              <a:rPr lang="en-GB"/>
              <a:t>Layout</a:t>
            </a:r>
            <a:br>
              <a:rPr lang="vi-VN"/>
            </a:br>
            <a:r>
              <a:rPr lang="vi-VN"/>
              <a:t>c. Margin &amp; Padding</a:t>
            </a:r>
            <a:br>
              <a:rPr lang="vi-VN"/>
            </a:br>
            <a:r>
              <a:rPr lang="en-US"/>
              <a:t>d</a:t>
            </a:r>
            <a:r>
              <a:rPr lang="vi-VN"/>
              <a:t>. Z-index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2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sz="4000">
                <a:solidFill>
                  <a:srgbClr val="F65D79"/>
                </a:solidFill>
              </a:rPr>
              <a:t>4</a:t>
            </a:r>
            <a:r>
              <a:rPr lang="en-US" sz="4000">
                <a:solidFill>
                  <a:srgbClr val="F65D79"/>
                </a:solidFill>
              </a:rPr>
              <a:t>. </a:t>
            </a:r>
            <a:r>
              <a:rPr lang="en-GB" sz="4000">
                <a:solidFill>
                  <a:srgbClr val="F65D79"/>
                </a:solidFill>
              </a:rPr>
              <a:t>a</a:t>
            </a:r>
            <a:r>
              <a:rPr lang="vi-VN" sz="4000">
                <a:solidFill>
                  <a:srgbClr val="F65D79"/>
                </a:solidFill>
              </a:rPr>
              <a:t>. </a:t>
            </a:r>
            <a:r>
              <a:rPr lang="en-GB" sz="4000">
                <a:solidFill>
                  <a:srgbClr val="F65D79"/>
                </a:solidFill>
              </a:rPr>
              <a:t>Position</a:t>
            </a:r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Tìm hiểu về thuộc tính position trong CSS | TopDev">
            <a:extLst>
              <a:ext uri="{FF2B5EF4-FFF2-40B4-BE49-F238E27FC236}">
                <a16:creationId xmlns:a16="http://schemas.microsoft.com/office/drawing/2014/main" id="{F9748A9C-9E3F-7077-5C1D-E856B86C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33525"/>
            <a:ext cx="11430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77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sz="4000">
                <a:solidFill>
                  <a:srgbClr val="F65D79"/>
                </a:solidFill>
              </a:rPr>
              <a:t>4</a:t>
            </a:r>
            <a:r>
              <a:rPr lang="en-US" sz="4000">
                <a:solidFill>
                  <a:srgbClr val="F65D79"/>
                </a:solidFill>
              </a:rPr>
              <a:t>. </a:t>
            </a:r>
            <a:r>
              <a:rPr lang="vi-VN" sz="4000">
                <a:solidFill>
                  <a:srgbClr val="F65D79"/>
                </a:solidFill>
              </a:rPr>
              <a:t>b. </a:t>
            </a:r>
            <a:r>
              <a:rPr lang="en-GB" sz="4000">
                <a:solidFill>
                  <a:srgbClr val="F65D79"/>
                </a:solidFill>
              </a:rPr>
              <a:t>Layout</a:t>
            </a:r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38A9C-0D96-9E60-19C8-ACDBEF87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31" y="1196536"/>
            <a:ext cx="9911137" cy="50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5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3A306-E97C-46DE-B140-D45B3F247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1373" y="724364"/>
            <a:ext cx="6629400" cy="751898"/>
          </a:xfrm>
        </p:spPr>
        <p:txBody>
          <a:bodyPr/>
          <a:lstStyle/>
          <a:p>
            <a:r>
              <a:rPr lang="vi-VN"/>
              <a:t>4</a:t>
            </a:r>
            <a:r>
              <a:rPr lang="en-US"/>
              <a:t>. </a:t>
            </a:r>
            <a:r>
              <a:rPr lang="vi-VN"/>
              <a:t>b. </a:t>
            </a:r>
            <a:r>
              <a:rPr lang="en-GB"/>
              <a:t>Layout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0F4A3-D379-D2BB-7B25-3F0A80D3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14"/>
            <a:ext cx="12192000" cy="67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7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sz="4000">
                <a:solidFill>
                  <a:srgbClr val="F65D79"/>
                </a:solidFill>
              </a:rPr>
              <a:t>4</a:t>
            </a:r>
            <a:r>
              <a:rPr lang="en-US" sz="4000">
                <a:solidFill>
                  <a:srgbClr val="F65D79"/>
                </a:solidFill>
              </a:rPr>
              <a:t>. </a:t>
            </a:r>
            <a:r>
              <a:rPr lang="en-GB" sz="4000">
                <a:solidFill>
                  <a:srgbClr val="F65D79"/>
                </a:solidFill>
              </a:rPr>
              <a:t>c. Margins &amp; Layouts</a:t>
            </a: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9179F-933E-23AB-BEAE-D3FB0235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66" y="979042"/>
            <a:ext cx="10455668" cy="48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60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sz="4000">
                <a:solidFill>
                  <a:srgbClr val="F65D79"/>
                </a:solidFill>
              </a:rPr>
              <a:t>4</a:t>
            </a:r>
            <a:r>
              <a:rPr lang="en-US" sz="4000">
                <a:solidFill>
                  <a:srgbClr val="F65D79"/>
                </a:solidFill>
              </a:rPr>
              <a:t>. </a:t>
            </a:r>
            <a:r>
              <a:rPr lang="en-GB" sz="4000">
                <a:solidFill>
                  <a:srgbClr val="F65D79"/>
                </a:solidFill>
              </a:rPr>
              <a:t>d. Z-indexes</a:t>
            </a: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Điều không ai nói cho bạn về z-index | CodeWebDao.Com">
            <a:extLst>
              <a:ext uri="{FF2B5EF4-FFF2-40B4-BE49-F238E27FC236}">
                <a16:creationId xmlns:a16="http://schemas.microsoft.com/office/drawing/2014/main" id="{01255E19-9E10-F4AF-E294-76D7B7B90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31" y="1317018"/>
            <a:ext cx="7039938" cy="4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90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53ADA-50C8-4DB1-8ACA-2BAE1AD1B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 Confidential | </a:t>
            </a:r>
            <a:fld id="{7F67130F-58CE-5248-8E74-8F83D370FF4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FEE62-07E6-4E9E-84B4-E520566CD7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vi-V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FC7657-862A-443A-A2AB-391EAACB5F4A}"/>
              </a:ext>
            </a:extLst>
          </p:cNvPr>
          <p:cNvGrpSpPr/>
          <p:nvPr/>
        </p:nvGrpSpPr>
        <p:grpSpPr>
          <a:xfrm>
            <a:off x="5148195" y="1311763"/>
            <a:ext cx="5397020" cy="640080"/>
            <a:chOff x="5344580" y="2019713"/>
            <a:chExt cx="5397020" cy="640080"/>
          </a:xfrm>
        </p:grpSpPr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22BB5B19-A4FE-4826-8369-7DA619C02778}"/>
                </a:ext>
              </a:extLst>
            </p:cNvPr>
            <p:cNvSpPr/>
            <p:nvPr/>
          </p:nvSpPr>
          <p:spPr>
            <a:xfrm>
              <a:off x="6674524" y="2023209"/>
              <a:ext cx="4067076" cy="63308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Tổng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</a:t>
              </a: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quan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</a:t>
              </a: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về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HTML</a:t>
              </a:r>
              <a:endParaRPr lang="vi-VN" sz="2000">
                <a:cs typeface="Arial" panose="020B0604020202020204" pitchFamily="34" charset="0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AE7A5045-469C-4A63-A34F-358FC3FD3FC5}"/>
                </a:ext>
              </a:extLst>
            </p:cNvPr>
            <p:cNvSpPr/>
            <p:nvPr/>
          </p:nvSpPr>
          <p:spPr>
            <a:xfrm>
              <a:off x="5344580" y="2019713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6000" b="1">
                  <a:solidFill>
                    <a:srgbClr val="F65D79"/>
                  </a:solidFill>
                  <a:latin typeface="Roboto Light" panose="02000000000000000000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5C7F8E-8BD0-445E-99F2-1BEFC57024A6}"/>
              </a:ext>
            </a:extLst>
          </p:cNvPr>
          <p:cNvGrpSpPr/>
          <p:nvPr/>
        </p:nvGrpSpPr>
        <p:grpSpPr>
          <a:xfrm>
            <a:off x="5148195" y="3038849"/>
            <a:ext cx="6208062" cy="640080"/>
            <a:chOff x="5344580" y="3071071"/>
            <a:chExt cx="6208062" cy="640080"/>
          </a:xfrm>
        </p:grpSpPr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337DF798-6C0B-4E28-BAAF-3C09D5B0834F}"/>
                </a:ext>
              </a:extLst>
            </p:cNvPr>
            <p:cNvSpPr/>
            <p:nvPr/>
          </p:nvSpPr>
          <p:spPr>
            <a:xfrm>
              <a:off x="6674523" y="3071071"/>
              <a:ext cx="4878119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Tổng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</a:t>
              </a: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quan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</a:t>
              </a: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về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CSS</a:t>
              </a:r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E5478146-82D2-4A75-A1B7-8157D2DA44D4}"/>
                </a:ext>
              </a:extLst>
            </p:cNvPr>
            <p:cNvSpPr/>
            <p:nvPr/>
          </p:nvSpPr>
          <p:spPr>
            <a:xfrm>
              <a:off x="5344580" y="3071071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6000" b="1">
                  <a:solidFill>
                    <a:srgbClr val="F65D79"/>
                  </a:solidFill>
                  <a:latin typeface="Roboto Light" panose="02000000000000000000"/>
                </a:rPr>
                <a:t>3</a:t>
              </a:r>
            </a:p>
          </p:txBody>
        </p:sp>
      </p:grpSp>
      <p:pic>
        <p:nvPicPr>
          <p:cNvPr id="24" name="Hình ảnh 26">
            <a:extLst>
              <a:ext uri="{FF2B5EF4-FFF2-40B4-BE49-F238E27FC236}">
                <a16:creationId xmlns:a16="http://schemas.microsoft.com/office/drawing/2014/main" id="{C2CA4578-2DE3-401B-A039-88849A1C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84" y="434649"/>
            <a:ext cx="3505200" cy="622815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CE4C8D7-76F4-4594-9122-D395EDDF2587}"/>
              </a:ext>
            </a:extLst>
          </p:cNvPr>
          <p:cNvGrpSpPr/>
          <p:nvPr/>
        </p:nvGrpSpPr>
        <p:grpSpPr>
          <a:xfrm>
            <a:off x="5148195" y="2183764"/>
            <a:ext cx="6129404" cy="640080"/>
            <a:chOff x="5344580" y="3071071"/>
            <a:chExt cx="6129404" cy="640080"/>
          </a:xfrm>
        </p:grpSpPr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A7409303-865A-45C7-9DD1-C7D71C074254}"/>
                </a:ext>
              </a:extLst>
            </p:cNvPr>
            <p:cNvSpPr/>
            <p:nvPr/>
          </p:nvSpPr>
          <p:spPr>
            <a:xfrm>
              <a:off x="6674523" y="3071071"/>
              <a:ext cx="4799461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>
                  <a:latin typeface="Roboto Light" panose="02000000000000000000"/>
                </a:rPr>
                <a:t>Các phần quan trọng trong HTML</a:t>
              </a:r>
              <a:endParaRPr lang="vi-VN" sz="2000" b="1" i="1"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E89DE1E6-8CB0-4ECE-A02E-67947CAE1A5C}"/>
                </a:ext>
              </a:extLst>
            </p:cNvPr>
            <p:cNvSpPr/>
            <p:nvPr/>
          </p:nvSpPr>
          <p:spPr>
            <a:xfrm>
              <a:off x="5344580" y="3071071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6000" b="1">
                  <a:solidFill>
                    <a:srgbClr val="F65D79"/>
                  </a:solidFill>
                  <a:latin typeface="Roboto Light" panose="02000000000000000000"/>
                </a:rPr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01D9E-47AE-DE6B-0DD5-85B2955F6871}"/>
              </a:ext>
            </a:extLst>
          </p:cNvPr>
          <p:cNvGrpSpPr/>
          <p:nvPr/>
        </p:nvGrpSpPr>
        <p:grpSpPr>
          <a:xfrm>
            <a:off x="5148195" y="3897429"/>
            <a:ext cx="6129404" cy="640080"/>
            <a:chOff x="5344580" y="3071071"/>
            <a:chExt cx="6129404" cy="640080"/>
          </a:xfrm>
        </p:grpSpPr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F3C0D6E4-8314-76C0-D1DD-B1319377715B}"/>
                </a:ext>
              </a:extLst>
            </p:cNvPr>
            <p:cNvSpPr/>
            <p:nvPr/>
          </p:nvSpPr>
          <p:spPr>
            <a:xfrm>
              <a:off x="6674523" y="3071071"/>
              <a:ext cx="4799461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>
                  <a:latin typeface="Roboto Light" panose="02000000000000000000"/>
                </a:rPr>
                <a:t>Các phần quan trọng trong CSS</a:t>
              </a:r>
              <a:endParaRPr lang="vi-VN" sz="2000" b="1" i="1"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AAE45C5C-C30F-CAEA-D7E7-8553C9E8722F}"/>
                </a:ext>
              </a:extLst>
            </p:cNvPr>
            <p:cNvSpPr/>
            <p:nvPr/>
          </p:nvSpPr>
          <p:spPr>
            <a:xfrm>
              <a:off x="5344580" y="3071071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vi-VN" sz="6000" b="1">
                  <a:solidFill>
                    <a:srgbClr val="F65D79"/>
                  </a:solidFill>
                  <a:latin typeface="Roboto Light" panose="02000000000000000000"/>
                </a:rPr>
                <a:t>4</a:t>
              </a:r>
              <a:endParaRPr lang="en-US" sz="6000" b="1">
                <a:solidFill>
                  <a:srgbClr val="F65D79"/>
                </a:solidFill>
                <a:latin typeface="Roboto Light" panose="0200000000000000000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9A7522-BBDA-6B17-79D0-7E43DBDACA3F}"/>
              </a:ext>
            </a:extLst>
          </p:cNvPr>
          <p:cNvGrpSpPr/>
          <p:nvPr/>
        </p:nvGrpSpPr>
        <p:grpSpPr>
          <a:xfrm>
            <a:off x="5148195" y="4752514"/>
            <a:ext cx="6129404" cy="640080"/>
            <a:chOff x="5344580" y="3071071"/>
            <a:chExt cx="6129404" cy="640080"/>
          </a:xfrm>
        </p:grpSpPr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139AF546-0496-C05E-4E52-FCBD436E4AED}"/>
                </a:ext>
              </a:extLst>
            </p:cNvPr>
            <p:cNvSpPr/>
            <p:nvPr/>
          </p:nvSpPr>
          <p:spPr>
            <a:xfrm>
              <a:off x="6674523" y="3071071"/>
              <a:ext cx="4799461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>
                  <a:latin typeface="Roboto Light" panose="02000000000000000000"/>
                </a:rPr>
                <a:t>Demo</a:t>
              </a:r>
              <a:endParaRPr lang="vi-VN" sz="2000" b="1" i="1"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6905BA16-E984-EBE2-3F25-4442E3E9616A}"/>
                </a:ext>
              </a:extLst>
            </p:cNvPr>
            <p:cNvSpPr/>
            <p:nvPr/>
          </p:nvSpPr>
          <p:spPr>
            <a:xfrm>
              <a:off x="5344580" y="3071071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6000" b="1">
                  <a:solidFill>
                    <a:srgbClr val="F65D79"/>
                  </a:solidFill>
                  <a:latin typeface="Roboto Light" panose="02000000000000000000"/>
                </a:rPr>
                <a:t>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3D2C42-985B-8DA3-F873-3BF358FCC7C9}"/>
              </a:ext>
            </a:extLst>
          </p:cNvPr>
          <p:cNvGrpSpPr/>
          <p:nvPr/>
        </p:nvGrpSpPr>
        <p:grpSpPr>
          <a:xfrm>
            <a:off x="5148195" y="5624515"/>
            <a:ext cx="6129404" cy="640080"/>
            <a:chOff x="5344580" y="3071071"/>
            <a:chExt cx="6129404" cy="640080"/>
          </a:xfrm>
        </p:grpSpPr>
        <p:sp>
          <p:nvSpPr>
            <p:cNvPr id="28" name="Rectangle 13">
              <a:extLst>
                <a:ext uri="{FF2B5EF4-FFF2-40B4-BE49-F238E27FC236}">
                  <a16:creationId xmlns:a16="http://schemas.microsoft.com/office/drawing/2014/main" id="{E358AD20-B711-90D6-C4A4-64F66537AC19}"/>
                </a:ext>
              </a:extLst>
            </p:cNvPr>
            <p:cNvSpPr/>
            <p:nvPr/>
          </p:nvSpPr>
          <p:spPr>
            <a:xfrm>
              <a:off x="6674523" y="3071071"/>
              <a:ext cx="4799461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>
                  <a:latin typeface="Roboto Light" panose="02000000000000000000"/>
                </a:rPr>
                <a:t>TOTP – Diagrams &amp; Demo </a:t>
              </a:r>
              <a:endParaRPr lang="vi-VN" sz="2000" b="1" i="1"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29" name="Rectangle 11">
              <a:extLst>
                <a:ext uri="{FF2B5EF4-FFF2-40B4-BE49-F238E27FC236}">
                  <a16:creationId xmlns:a16="http://schemas.microsoft.com/office/drawing/2014/main" id="{3BA2FFE6-73AD-D828-E223-C572B1AEB0ED}"/>
                </a:ext>
              </a:extLst>
            </p:cNvPr>
            <p:cNvSpPr/>
            <p:nvPr/>
          </p:nvSpPr>
          <p:spPr>
            <a:xfrm>
              <a:off x="5344580" y="3071071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6000" b="1">
                  <a:solidFill>
                    <a:srgbClr val="F65D79"/>
                  </a:solidFill>
                  <a:latin typeface="Roboto Light" panose="0200000000000000000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286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000">
                <a:solidFill>
                  <a:srgbClr val="F65D79"/>
                </a:solidFill>
              </a:rPr>
              <a:t>5. Demo Omnifood</a:t>
            </a: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94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000">
                <a:solidFill>
                  <a:srgbClr val="F65D79"/>
                </a:solidFill>
              </a:rPr>
              <a:t>6. TOTP – Use Case Diagram</a:t>
            </a:r>
          </a:p>
          <a:p>
            <a:endParaRPr lang="en-GB" sz="4000">
              <a:solidFill>
                <a:srgbClr val="F65D79"/>
              </a:solidFill>
            </a:endParaRP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DEB4F-0BB5-AC52-86D8-1CD0609C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" y="32863"/>
            <a:ext cx="12174649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4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>
                <a:solidFill>
                  <a:srgbClr val="F65D79"/>
                </a:solidFill>
              </a:rPr>
              <a:t>6. TOTP – Activity Diagram</a:t>
            </a:r>
            <a:endParaRPr lang="en-GB" sz="4000">
              <a:solidFill>
                <a:srgbClr val="F65D79"/>
              </a:solidFill>
            </a:endParaRP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A4C6E-8AF6-B9DF-E73C-513F0850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97" y="1476262"/>
            <a:ext cx="6842482" cy="518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7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>
                <a:solidFill>
                  <a:srgbClr val="F65D79"/>
                </a:solidFill>
              </a:rPr>
              <a:t>6. TOTP – Sequence Diagram</a:t>
            </a:r>
            <a:endParaRPr lang="en-GB" sz="4000">
              <a:solidFill>
                <a:srgbClr val="F65D79"/>
              </a:solidFill>
            </a:endParaRP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3BD6C-FF90-561D-C3BC-17377D4A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141055"/>
            <a:ext cx="983117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7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06A58-0952-AA45-A16D-2C02505B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296" y="2691592"/>
            <a:ext cx="4751408" cy="147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sz="8000">
                <a:solidFill>
                  <a:srgbClr val="F65D79"/>
                </a:solidFill>
              </a:rPr>
              <a:t>1. HTML</a:t>
            </a:r>
            <a:endParaRPr lang="en-US" sz="8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D10C5E27-B758-670F-2BEF-0C918EBBFCF6}"/>
              </a:ext>
            </a:extLst>
          </p:cNvPr>
          <p:cNvSpPr txBox="1">
            <a:spLocks/>
          </p:cNvSpPr>
          <p:nvPr/>
        </p:nvSpPr>
        <p:spPr>
          <a:xfrm>
            <a:off x="735458" y="2064511"/>
            <a:ext cx="10442825" cy="38071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F7CC15"/>
                </a:solidFill>
              </a:rPr>
              <a:t>- Thể hiện cấu trúc cho 1 trang web, phân chia đoạn văn, ngắt đoạn,…</a:t>
            </a:r>
          </a:p>
          <a:p>
            <a:br>
              <a:rPr lang="en-US" sz="3000" b="1">
                <a:solidFill>
                  <a:srgbClr val="F7CC15"/>
                </a:solidFill>
              </a:rPr>
            </a:br>
            <a:r>
              <a:rPr lang="en-US" sz="3000" b="1">
                <a:solidFill>
                  <a:srgbClr val="F7CC15"/>
                </a:solidFill>
              </a:rPr>
              <a:t>- Thường chỉ gồm văn bản, hình ảnh và không thể tương tác được.</a:t>
            </a:r>
            <a:br>
              <a:rPr lang="en-US" sz="3000" b="1">
                <a:solidFill>
                  <a:srgbClr val="F7CC15"/>
                </a:solidFill>
              </a:rPr>
            </a:br>
            <a:br>
              <a:rPr lang="en-US" sz="3000" b="1">
                <a:solidFill>
                  <a:srgbClr val="F7CC15"/>
                </a:solidFill>
              </a:rPr>
            </a:br>
            <a:endParaRPr lang="en-US" sz="3000" b="1">
              <a:solidFill>
                <a:srgbClr val="F7CC1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1E9D0-ACCB-D23E-B8AB-179D9C22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781"/>
            <a:ext cx="12192000" cy="54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5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sz="8000">
                <a:solidFill>
                  <a:srgbClr val="F65D79"/>
                </a:solidFill>
              </a:rPr>
              <a:t>1. HTML</a:t>
            </a:r>
            <a:endParaRPr lang="en-US" sz="8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7C93F2C-224E-B970-A460-8941D041F594}"/>
              </a:ext>
            </a:extLst>
          </p:cNvPr>
          <p:cNvSpPr txBox="1">
            <a:spLocks/>
          </p:cNvSpPr>
          <p:nvPr/>
        </p:nvSpPr>
        <p:spPr>
          <a:xfrm>
            <a:off x="499581" y="1525415"/>
            <a:ext cx="11192838" cy="380717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7CC15"/>
                </a:solidFill>
              </a:rPr>
              <a:t>- Thể hiện cấu trúc cho 1 trang web, phân chia đoạn văn, ngắt đoạn,…</a:t>
            </a:r>
          </a:p>
          <a:p>
            <a:br>
              <a:rPr lang="en-US" b="1">
                <a:solidFill>
                  <a:srgbClr val="F7CC15"/>
                </a:solidFill>
              </a:rPr>
            </a:br>
            <a:r>
              <a:rPr lang="en-US" b="1">
                <a:solidFill>
                  <a:srgbClr val="F7CC15"/>
                </a:solidFill>
              </a:rPr>
              <a:t>- Thường chỉ gồm văn bản, hình ảnh và không thể tương tác được.</a:t>
            </a:r>
            <a:br>
              <a:rPr lang="en-US" b="1">
                <a:solidFill>
                  <a:srgbClr val="F7CC15"/>
                </a:solidFill>
              </a:rPr>
            </a:br>
            <a:br>
              <a:rPr lang="en-US" b="1">
                <a:solidFill>
                  <a:srgbClr val="F7CC15"/>
                </a:solidFill>
              </a:rPr>
            </a:br>
            <a:endParaRPr lang="en-US" b="1">
              <a:solidFill>
                <a:srgbClr val="F7C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29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AB6603-AC46-B9BD-0837-988A0540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" y="503433"/>
            <a:ext cx="12186232" cy="53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sz="8000">
                <a:solidFill>
                  <a:srgbClr val="F65D79"/>
                </a:solidFill>
              </a:rPr>
              <a:t>1. HTML</a:t>
            </a:r>
            <a:endParaRPr lang="en-US" sz="8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FCD4E83-AFDC-4AE8-64DA-0E0BCD9C6175}"/>
              </a:ext>
            </a:extLst>
          </p:cNvPr>
          <p:cNvSpPr txBox="1">
            <a:spLocks/>
          </p:cNvSpPr>
          <p:nvPr/>
        </p:nvSpPr>
        <p:spPr>
          <a:xfrm>
            <a:off x="499581" y="2031417"/>
            <a:ext cx="11192838" cy="27951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7CC15"/>
                </a:solidFill>
              </a:rPr>
              <a:t>- Nhận xét: Trang web đầy đủ nội dung nhưng thiếu bắt mắt, cần thêm CSS vào để căn chỉnh kích cỡ, chỉnh nền trang, hiệu ứng,…  </a:t>
            </a:r>
          </a:p>
        </p:txBody>
      </p:sp>
    </p:spTree>
    <p:extLst>
      <p:ext uri="{BB962C8B-B14F-4D97-AF65-F5344CB8AC3E}">
        <p14:creationId xmlns:p14="http://schemas.microsoft.com/office/powerpoint/2010/main" val="337207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3A306-E97C-46DE-B140-D45B3F247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1373" y="900019"/>
            <a:ext cx="8870879" cy="751898"/>
          </a:xfrm>
        </p:spPr>
        <p:txBody>
          <a:bodyPr/>
          <a:lstStyle/>
          <a:p>
            <a:r>
              <a:rPr lang="en-US" sz="4000"/>
              <a:t>2. Các </a:t>
            </a:r>
            <a:r>
              <a:rPr lang="vi-VN" sz="4000"/>
              <a:t>phần quan trọng trong HTML</a:t>
            </a:r>
            <a:endParaRPr lang="en-US" sz="4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5580D8-1C5C-E3AD-C9F0-079B497C9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373" y="3429000"/>
            <a:ext cx="10751050" cy="2153032"/>
          </a:xfrm>
        </p:spPr>
        <p:txBody>
          <a:bodyPr>
            <a:normAutofit fontScale="90000"/>
          </a:bodyPr>
          <a:lstStyle/>
          <a:p>
            <a:r>
              <a:rPr lang="vi-VN"/>
              <a:t>a. Cấu trúc cơ bản</a:t>
            </a:r>
            <a:br>
              <a:rPr lang="vi-VN"/>
            </a:br>
            <a:br>
              <a:rPr lang="vi-VN"/>
            </a:br>
            <a:r>
              <a:rPr lang="vi-VN"/>
              <a:t>b. Thẻ (Tags)</a:t>
            </a:r>
            <a:br>
              <a:rPr lang="vi-VN"/>
            </a:br>
            <a:br>
              <a:rPr lang="vi-VN"/>
            </a:br>
            <a:r>
              <a:rPr lang="vi-VN"/>
              <a:t>c. Thuộc tính (Attributes)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97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sz="8000">
                <a:solidFill>
                  <a:srgbClr val="F65D79"/>
                </a:solidFill>
              </a:rPr>
              <a:t>2. a. Cấu trúc cơ bản</a:t>
            </a:r>
            <a:endParaRPr lang="en-US" sz="8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93587-743E-63BD-902B-04F28EA8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72" y="1316133"/>
            <a:ext cx="9489655" cy="47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4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8000">
                <a:solidFill>
                  <a:srgbClr val="F65D79"/>
                </a:solidFill>
              </a:rPr>
              <a:t>2. </a:t>
            </a:r>
            <a:r>
              <a:rPr lang="vi-VN" sz="8000">
                <a:solidFill>
                  <a:srgbClr val="F65D79"/>
                </a:solidFill>
              </a:rPr>
              <a:t>b. Thẻ (Tags)</a:t>
            </a:r>
            <a:endParaRPr lang="en-US" sz="8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5207E34-7D82-F301-FB0E-25F63992C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2961" y="1180607"/>
            <a:ext cx="8986077" cy="502700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12696" rIns="12696" bIns="12696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for link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to make bold text</a:t>
            </a:r>
          </a:p>
          <a:p>
            <a:pPr marL="457200"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500" kern="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&lt;strong&gt;</a:t>
            </a:r>
            <a:r>
              <a:rPr lang="en-US" altLang="en-US" sz="2500" kern="0">
                <a:solidFill>
                  <a:srgbClr val="4A5F71"/>
                </a:solidFill>
                <a:latin typeface="Muli"/>
              </a:rPr>
              <a:t> for bold text with emphasys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main HTML part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&lt;br&gt;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for break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it is a division or part of an HTML document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... for titles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to make an italic text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for images in document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&lt;ol&gt;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is an ordered list, </a:t>
            </a: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&lt;ul&gt;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for an unordered list</a:t>
            </a:r>
          </a:p>
          <a:p>
            <a:pPr marL="457200"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500" kern="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&lt;li&gt;</a:t>
            </a:r>
            <a:r>
              <a:rPr lang="en-US" altLang="en-US" sz="2500" kern="0">
                <a:solidFill>
                  <a:srgbClr val="4A5F71"/>
                </a:solidFill>
                <a:latin typeface="Muli"/>
              </a:rPr>
              <a:t> is a list item in bulleted (ordered list)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for paragraph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25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45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</TotalTime>
  <Words>479</Words>
  <Application>Microsoft Office PowerPoint</Application>
  <PresentationFormat>Widescreen</PresentationFormat>
  <Paragraphs>75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Archia</vt:lpstr>
      <vt:lpstr>Archia DemiBold</vt:lpstr>
      <vt:lpstr>Archia Light</vt:lpstr>
      <vt:lpstr>Arial</vt:lpstr>
      <vt:lpstr>Calibri</vt:lpstr>
      <vt:lpstr>Calibri Light</vt:lpstr>
      <vt:lpstr>Courier New</vt:lpstr>
      <vt:lpstr>Muli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a. Cấu trúc cơ bản  b. Thẻ (Tags)  c. Thuộc tính (Attributes)</vt:lpstr>
      <vt:lpstr>PowerPoint Presentation</vt:lpstr>
      <vt:lpstr>PowerPoint Presentation</vt:lpstr>
      <vt:lpstr>PowerPoint Presentation</vt:lpstr>
      <vt:lpstr>- Đóng vai trò chính trong việc căn chỉnh, thêm màu sắc, hiệu ứng.  - Kết hợp HTML/CSS sẽ tạo ra những trang web bắt mắt  </vt:lpstr>
      <vt:lpstr>PowerPoint Presentation</vt:lpstr>
      <vt:lpstr>PowerPoint Presentation</vt:lpstr>
      <vt:lpstr>a. Position b. Layout c. Margin &amp; Padding d. Z-index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Lê Huỳnh Thanh Danh</dc:creator>
  <cp:lastModifiedBy>Huynh Minh Thang</cp:lastModifiedBy>
  <cp:revision>7</cp:revision>
  <dcterms:created xsi:type="dcterms:W3CDTF">2019-11-25T06:28:18Z</dcterms:created>
  <dcterms:modified xsi:type="dcterms:W3CDTF">2022-07-21T10:28:49Z</dcterms:modified>
</cp:coreProperties>
</file>